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8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1" r:id="rId11"/>
    <p:sldId id="260" r:id="rId12"/>
    <p:sldId id="258" r:id="rId13"/>
    <p:sldId id="259" r:id="rId14"/>
    <p:sldId id="286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6" r:id="rId23"/>
    <p:sldId id="285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E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E4F9FF-00C9-4B07-BE63-191F766993B2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7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ED6DB7-26FD-4794-AC40-D881D4C4EEE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37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3BAB-78E3-4CF2-AF24-08F48A6FA3B2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B43E2-6E15-44F7-A4D3-9DDDEED485E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064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D6AB-0A21-484A-B636-A904E6C3E3AB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5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CDEF-17D6-40DE-BCBF-E712A440E8B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708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ão de ação: Página Inicial 3">
            <a:hlinkClick r:id="rId2" action="ppaction://hlinksldjump" highlightClick="1"/>
          </p:cNvPr>
          <p:cNvSpPr/>
          <p:nvPr userDrawn="1"/>
        </p:nvSpPr>
        <p:spPr>
          <a:xfrm>
            <a:off x="8820150" y="0"/>
            <a:ext cx="339725" cy="3333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Botão de ação: Voltar ou Anterior 4">
            <a:hlinkClick r:id="" action="ppaction://hlinkshowjump?jump=previousslide" highlightClick="1"/>
          </p:cNvPr>
          <p:cNvSpPr/>
          <p:nvPr userDrawn="1"/>
        </p:nvSpPr>
        <p:spPr>
          <a:xfrm>
            <a:off x="38100" y="0"/>
            <a:ext cx="457200" cy="2159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Botão de ação: Avançar ou Próximo 5">
            <a:hlinkClick r:id="" action="ppaction://hlinkshowjump?jump=nextslide" highlightClick="1"/>
          </p:cNvPr>
          <p:cNvSpPr/>
          <p:nvPr userDrawn="1"/>
        </p:nvSpPr>
        <p:spPr>
          <a:xfrm>
            <a:off x="506413" y="0"/>
            <a:ext cx="455612" cy="215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378" y="1340768"/>
            <a:ext cx="7498080" cy="4800600"/>
          </a:xfrm>
        </p:spPr>
        <p:txBody>
          <a:bodyPr/>
          <a:lstStyle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B4370E-8911-4C2F-9041-7AB39A6B31B5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6E39C9-E420-493D-8D4E-2B9C227F736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883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tângulo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E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E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E6E63F-D317-4EF8-AAC8-66A322BCEFA3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A0AD80-CC6B-49AF-9FFC-B94ACF9D14E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93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5CCD-62EE-4B14-BA06-BCAD6A2214A1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BDF7-FAD7-4AA4-8CCE-09F26A53E2C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5403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A4610A-4627-46E8-8BA9-98121F7CB70D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23B739-C136-4F24-9C77-90053F5BA4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5805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1807-63E8-4269-881F-8EA0C91B6BE6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4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696BF-090B-4C00-89D6-CD720B9B030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104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tângulo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CA3054-6262-4F7C-9854-4C208ADD73B3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F54AC4-E013-439D-895C-D47384F04A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142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F900F1-5EF0-4FE4-B550-B7B50860ADA4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9BE458-A286-46C6-9663-46F7B3CE882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9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Fluxograma: Processo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uxograma: Processo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64E322-E529-4D51-B370-385D8A00CA6D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7CDC6B-315A-474B-82B9-FF3DB3A9A0C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874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E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33" name="Espaço Reservado para Texto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3223867-1031-4653-947C-0C2823FFBE43}" type="datetimeFigureOut">
              <a:rPr lang="pt-BR"/>
              <a:pPr>
                <a:defRPr/>
              </a:pPr>
              <a:t>04/07/2013</a:t>
            </a:fld>
            <a:endParaRPr lang="pt-BR" dirty="0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D64DA00-A329-45B9-B1AF-3C1588C5B5C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03" r:id="rId4"/>
    <p:sldLayoutId id="2147484010" r:id="rId5"/>
    <p:sldLayoutId id="2147484004" r:id="rId6"/>
    <p:sldLayoutId id="2147484011" r:id="rId7"/>
    <p:sldLayoutId id="2147484012" r:id="rId8"/>
    <p:sldLayoutId id="2147484013" r:id="rId9"/>
    <p:sldLayoutId id="2147484005" r:id="rId10"/>
    <p:sldLayoutId id="21474840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7407275" cy="14716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GRP – Módulo Compras Sistema de Gestão de Recursos Públicos do Acre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21008"/>
            <a:ext cx="1971950" cy="1752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Catálogo de Materiais e Serviços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5" name="Picture 2" descr="633881159718710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73238"/>
            <a:ext cx="77533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Cadastro de Fornecedores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9" name="Picture 2" descr="6338817653864089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43063"/>
            <a:ext cx="7635875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Compras Implantação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1341438"/>
            <a:ext cx="7497763" cy="4800600"/>
          </a:xfrm>
        </p:spPr>
        <p:txBody>
          <a:bodyPr/>
          <a:lstStyle/>
          <a:p>
            <a:pPr eaLnBrk="1" hangingPunct="1"/>
            <a:r>
              <a:rPr lang="pt-BR" dirty="0" smtClean="0"/>
              <a:t>Fluxo de Aquisições GRP</a:t>
            </a:r>
          </a:p>
          <a:p>
            <a:pPr lvl="1" eaLnBrk="1" hangingPunct="1"/>
            <a:r>
              <a:rPr lang="pt-BR" dirty="0" smtClean="0"/>
              <a:t>Fase </a:t>
            </a:r>
            <a:r>
              <a:rPr lang="pt-BR" dirty="0" smtClean="0"/>
              <a:t>Interna;</a:t>
            </a:r>
            <a:endParaRPr lang="pt-BR" dirty="0" smtClean="0"/>
          </a:p>
          <a:p>
            <a:pPr lvl="1" eaLnBrk="1" hangingPunct="1"/>
            <a:r>
              <a:rPr lang="pt-BR" dirty="0" smtClean="0"/>
              <a:t>Fase Externa (CPL e/ou PGE</a:t>
            </a:r>
            <a:r>
              <a:rPr lang="pt-BR" dirty="0" smtClean="0"/>
              <a:t>);</a:t>
            </a:r>
            <a:endParaRPr lang="pt-BR" dirty="0" smtClean="0"/>
          </a:p>
          <a:p>
            <a:pPr eaLnBrk="1" hangingPunct="1"/>
            <a:r>
              <a:rPr lang="pt-BR" dirty="0" smtClean="0"/>
              <a:t>Tipos de Aquisições</a:t>
            </a:r>
          </a:p>
          <a:p>
            <a:pPr lvl="1" eaLnBrk="1" hangingPunct="1"/>
            <a:r>
              <a:rPr lang="pt-BR" dirty="0" smtClean="0"/>
              <a:t>Compra Direta (Dispensa</a:t>
            </a:r>
            <a:r>
              <a:rPr lang="pt-BR" dirty="0" smtClean="0"/>
              <a:t>);</a:t>
            </a:r>
            <a:endParaRPr lang="pt-BR" dirty="0" smtClean="0"/>
          </a:p>
          <a:p>
            <a:pPr lvl="1" eaLnBrk="1" hangingPunct="1"/>
            <a:r>
              <a:rPr lang="pt-BR" dirty="0" smtClean="0"/>
              <a:t>Licitação;</a:t>
            </a:r>
            <a:endParaRPr lang="pt-BR" dirty="0" smtClean="0"/>
          </a:p>
          <a:p>
            <a:pPr lvl="1" eaLnBrk="1" hangingPunct="1"/>
            <a:r>
              <a:rPr lang="pt-BR" dirty="0" smtClean="0"/>
              <a:t>Inexigibilidade;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0"/>
            <a:ext cx="749935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Fase Interna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1403649" y="1052736"/>
            <a:ext cx="6624736" cy="3168352"/>
          </a:xfrm>
        </p:spPr>
        <p:txBody>
          <a:bodyPr/>
          <a:lstStyle/>
          <a:p>
            <a:pPr eaLnBrk="1" hangingPunct="1"/>
            <a:r>
              <a:rPr lang="pt-BR" sz="2000" dirty="0" smtClean="0"/>
              <a:t>Pedido;</a:t>
            </a:r>
          </a:p>
          <a:p>
            <a:pPr eaLnBrk="1" hangingPunct="1"/>
            <a:r>
              <a:rPr lang="pt-BR" sz="2000" dirty="0" smtClean="0"/>
              <a:t>Estimativa;</a:t>
            </a:r>
          </a:p>
          <a:p>
            <a:pPr eaLnBrk="1" hangingPunct="1"/>
            <a:r>
              <a:rPr lang="pt-BR" sz="2000" dirty="0" smtClean="0"/>
              <a:t>1ª Autorização (Ordenador de Despesas);</a:t>
            </a:r>
          </a:p>
          <a:p>
            <a:pPr eaLnBrk="1" hangingPunct="1"/>
            <a:r>
              <a:rPr lang="pt-BR" sz="2000" dirty="0" smtClean="0"/>
              <a:t>Processo;</a:t>
            </a:r>
          </a:p>
          <a:p>
            <a:pPr eaLnBrk="1" hangingPunct="1"/>
            <a:r>
              <a:rPr lang="pt-BR" sz="2000" dirty="0" smtClean="0"/>
              <a:t>Disponibilidade Orçamentos (Reserva Orçamentária);</a:t>
            </a:r>
          </a:p>
          <a:p>
            <a:pPr eaLnBrk="1" hangingPunct="1"/>
            <a:r>
              <a:rPr lang="pt-BR" sz="2000" dirty="0" smtClean="0"/>
              <a:t>2ª Autorização (Ordenador de Despesas);</a:t>
            </a:r>
          </a:p>
          <a:p>
            <a:pPr eaLnBrk="1" hangingPunct="1"/>
            <a:r>
              <a:rPr lang="pt-BR" sz="2000" dirty="0" smtClean="0"/>
              <a:t>Análise Jurídica do Processo*;</a:t>
            </a:r>
          </a:p>
          <a:p>
            <a:pPr eaLnBrk="1" hangingPunct="1"/>
            <a:r>
              <a:rPr lang="pt-BR" sz="2000" dirty="0" smtClean="0"/>
              <a:t>Cadastrar </a:t>
            </a:r>
            <a:r>
              <a:rPr lang="pt-BR" sz="2000" dirty="0" smtClean="0"/>
              <a:t>tipo </a:t>
            </a:r>
            <a:r>
              <a:rPr lang="pt-BR" sz="2000" dirty="0" smtClean="0"/>
              <a:t>de aquisição (Modalidades)**;</a:t>
            </a:r>
          </a:p>
          <a:p>
            <a:pPr eaLnBrk="1" hangingPunct="1"/>
            <a:endParaRPr lang="pt-BR" sz="2000" dirty="0"/>
          </a:p>
          <a:p>
            <a:pPr marL="82550" indent="0" eaLnBrk="1" hangingPunct="1">
              <a:buNone/>
            </a:pPr>
            <a:endParaRPr lang="pt-BR" sz="2000" dirty="0"/>
          </a:p>
          <a:p>
            <a:pPr marL="82550" indent="0" eaLnBrk="1" hangingPunct="1">
              <a:buNone/>
            </a:pPr>
            <a:endParaRPr lang="pt-BR" sz="2000" dirty="0" smtClean="0"/>
          </a:p>
          <a:p>
            <a:pPr marL="82550" indent="0" eaLnBrk="1" hangingPunct="1">
              <a:buNone/>
            </a:pPr>
            <a:endParaRPr lang="pt-BR" dirty="0" smtClean="0"/>
          </a:p>
        </p:txBody>
      </p:sp>
      <p:sp>
        <p:nvSpPr>
          <p:cNvPr id="4" name="Botão de ação: Retornar 3">
            <a:hlinkClick r:id="rId2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37048" y="44944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[. . .]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47784" y="5229760"/>
            <a:ext cx="742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Seguir o próximo slide com a tabela “Tipos de Aquisição” &gt;&gt;&gt;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4433044" cy="562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Tipos de Aquisição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307936"/>
              </p:ext>
            </p:extLst>
          </p:nvPr>
        </p:nvGraphicFramePr>
        <p:xfrm>
          <a:off x="1115616" y="908720"/>
          <a:ext cx="7608714" cy="55863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11945"/>
                <a:gridCol w="1708571"/>
                <a:gridCol w="1543980"/>
                <a:gridCol w="1584176"/>
                <a:gridCol w="156004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Modalidade/ Ordem</a:t>
                      </a:r>
                    </a:p>
                  </a:txBody>
                  <a:tcPr marL="31418" marR="31418" marT="31388" marB="313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Dispensa</a:t>
                      </a:r>
                    </a:p>
                    <a:p>
                      <a:pPr algn="ctr"/>
                      <a:r>
                        <a:rPr lang="pt-BR" sz="1500" dirty="0" smtClean="0"/>
                        <a:t>(Compra Direta)</a:t>
                      </a:r>
                      <a:endParaRPr lang="pt-BR" sz="1500" dirty="0"/>
                    </a:p>
                  </a:txBody>
                  <a:tcPr marL="31418" marR="31418" marT="31388" marB="313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Licitação</a:t>
                      </a:r>
                    </a:p>
                    <a:p>
                      <a:pPr algn="ctr"/>
                      <a:r>
                        <a:rPr lang="pt-BR" sz="1500" dirty="0"/>
                        <a:t>(convite, tomada, concorrência)</a:t>
                      </a:r>
                    </a:p>
                  </a:txBody>
                  <a:tcPr marL="31418" marR="31418" marT="31388" marB="313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Licitações (pregão presencial)</a:t>
                      </a:r>
                    </a:p>
                  </a:txBody>
                  <a:tcPr marL="31418" marR="31418" marT="31388" marB="313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Inexigibilidade</a:t>
                      </a:r>
                    </a:p>
                  </a:txBody>
                  <a:tcPr marL="31418" marR="31418" marT="31388" marB="31388"/>
                </a:tc>
              </a:tr>
              <a:tr h="519545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1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Análise jurídica do processo*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Análise jurídica do processo*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Análise jurídica do processo*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Análise jurídica do processo*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</a:tr>
              <a:tr h="519545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2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Cadastrar tipo</a:t>
                      </a:r>
                      <a:r>
                        <a:rPr lang="pt-BR" sz="1500" baseline="0" dirty="0" smtClean="0"/>
                        <a:t> de aquisição**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Cadastrar tipo</a:t>
                      </a:r>
                      <a:r>
                        <a:rPr lang="pt-BR" sz="1500" baseline="0" dirty="0" smtClean="0"/>
                        <a:t> de aquisição**</a:t>
                      </a:r>
                      <a:endParaRPr lang="pt-BR" sz="1500" dirty="0" smtClean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Cadastrar tipo</a:t>
                      </a:r>
                      <a:r>
                        <a:rPr lang="pt-BR" sz="1500" baseline="0" dirty="0" smtClean="0"/>
                        <a:t> de aquisição**</a:t>
                      </a:r>
                      <a:endParaRPr lang="pt-BR" sz="1500" dirty="0" smtClean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Cadastrar tipo</a:t>
                      </a:r>
                      <a:r>
                        <a:rPr lang="pt-BR" sz="1500" baseline="0" dirty="0" smtClean="0"/>
                        <a:t> de aquisição**</a:t>
                      </a:r>
                      <a:endParaRPr lang="pt-BR" sz="1500" dirty="0" smtClean="0"/>
                    </a:p>
                  </a:txBody>
                  <a:tcPr marL="31418" marR="31418" marT="31388" marB="31388" anchor="ctr"/>
                </a:tc>
              </a:tr>
              <a:tr h="519545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3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Habilitação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Autorização da modalidade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Autorização da modalidade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Análise Jurídica</a:t>
                      </a:r>
                    </a:p>
                    <a:p>
                      <a:pPr algn="ctr"/>
                      <a:r>
                        <a:rPr lang="pt-BR" sz="1500" dirty="0" smtClean="0"/>
                        <a:t>(Órgão resp.)</a:t>
                      </a:r>
                    </a:p>
                  </a:txBody>
                  <a:tcPr marL="31418" marR="31418" marT="31388" marB="31388" anchor="ctr"/>
                </a:tc>
              </a:tr>
              <a:tr h="519545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4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Proposta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Publicação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Publicação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/>
                        <a:t>Empenho/Contr.</a:t>
                      </a:r>
                      <a:r>
                        <a:rPr lang="pt-BR" sz="1500" dirty="0"/>
                        <a:t/>
                      </a:r>
                      <a:br>
                        <a:rPr lang="pt-BR" sz="1500" dirty="0"/>
                      </a:br>
                      <a:endParaRPr lang="pt-BR" sz="1500" dirty="0"/>
                    </a:p>
                  </a:txBody>
                  <a:tcPr marL="31418" marR="31418" marT="31388" marB="31388"/>
                </a:tc>
              </a:tr>
              <a:tr h="519545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5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Deliberação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Habilitação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Execução do Pregão-Lances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/>
                      </a:r>
                      <a:br>
                        <a:rPr lang="pt-BR" sz="1500" dirty="0"/>
                      </a:br>
                      <a:endParaRPr lang="pt-BR" sz="1500" dirty="0"/>
                    </a:p>
                  </a:txBody>
                  <a:tcPr marL="31418" marR="31418" marT="31388" marB="31388"/>
                </a:tc>
              </a:tr>
              <a:tr h="747929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6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Empenho/Contr.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Proposta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Execução do Pregão – Valor dos Itens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/>
                      </a:r>
                      <a:br>
                        <a:rPr lang="pt-BR" sz="1500" dirty="0"/>
                      </a:br>
                      <a:endParaRPr lang="pt-BR" sz="1500" dirty="0"/>
                    </a:p>
                  </a:txBody>
                  <a:tcPr marL="31418" marR="31418" marT="31388" marB="31388"/>
                </a:tc>
              </a:tr>
              <a:tr h="740753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7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/>
                      </a:r>
                      <a:br>
                        <a:rPr lang="pt-BR" sz="1500" dirty="0"/>
                      </a:br>
                      <a:endParaRPr lang="pt-BR" sz="1500" dirty="0"/>
                    </a:p>
                  </a:txBody>
                  <a:tcPr marL="31418" marR="31418" marT="31388" marB="313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Deliberação</a:t>
                      </a:r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Empenho/Contr.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/>
                      </a:r>
                      <a:br>
                        <a:rPr lang="pt-BR" sz="1500" dirty="0"/>
                      </a:br>
                      <a:endParaRPr lang="pt-BR" sz="1500" dirty="0"/>
                    </a:p>
                  </a:txBody>
                  <a:tcPr marL="31418" marR="31418" marT="31388" marB="31388"/>
                </a:tc>
              </a:tr>
              <a:tr h="19019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8</a:t>
                      </a:r>
                      <a:endParaRPr lang="pt-BR" sz="16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/>
                      </a:r>
                      <a:br>
                        <a:rPr lang="pt-BR" sz="1500" dirty="0"/>
                      </a:br>
                      <a:endParaRPr lang="pt-BR" sz="1500" dirty="0"/>
                    </a:p>
                  </a:txBody>
                  <a:tcPr marL="31418" marR="31418" marT="31388" marB="313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Empenho/Contr.</a:t>
                      </a:r>
                      <a:endParaRPr lang="pt-BR" sz="1500" dirty="0"/>
                    </a:p>
                  </a:txBody>
                  <a:tcPr marL="31418" marR="31418" marT="31388" marB="31388" anchor="ctr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31418" marR="31418" marT="31388" marB="31388"/>
                </a:tc>
                <a:tc>
                  <a:txBody>
                    <a:bodyPr/>
                    <a:lstStyle/>
                    <a:p>
                      <a:r>
                        <a:rPr lang="pt-BR" sz="1500" dirty="0"/>
                        <a:t/>
                      </a:r>
                      <a:br>
                        <a:rPr lang="pt-BR" sz="1500" dirty="0"/>
                      </a:br>
                      <a:endParaRPr lang="pt-BR" sz="1500" dirty="0"/>
                    </a:p>
                  </a:txBody>
                  <a:tcPr marL="31418" marR="31418" marT="31388" marB="31388"/>
                </a:tc>
              </a:tr>
            </a:tbl>
          </a:graphicData>
        </a:graphic>
      </p:graphicFrame>
      <p:sp>
        <p:nvSpPr>
          <p:cNvPr id="5" name="Botão de ação: Retornar 4">
            <a:hlinkClick r:id="rId2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9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Pedido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788" y="1811338"/>
            <a:ext cx="7743825" cy="4354512"/>
          </a:xfrm>
          <a:noFill/>
        </p:spPr>
      </p:pic>
      <p:sp>
        <p:nvSpPr>
          <p:cNvPr id="6" name="Botão de ação: Retornar 5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Estimativa (Cotação de Preço)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39900"/>
            <a:ext cx="7615237" cy="4281488"/>
          </a:xfrm>
          <a:noFill/>
        </p:spPr>
      </p:pic>
      <p:sp>
        <p:nvSpPr>
          <p:cNvPr id="8" name="Botão de ação: Retornar 7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1ª Autorização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9213" y="1739900"/>
            <a:ext cx="7615237" cy="4281488"/>
          </a:xfrm>
          <a:noFill/>
        </p:spPr>
      </p:pic>
      <p:sp>
        <p:nvSpPr>
          <p:cNvPr id="6" name="Botão de ação: Retornar 5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Processo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1263" y="1622425"/>
            <a:ext cx="7824787" cy="4398963"/>
          </a:xfrm>
          <a:noFill/>
        </p:spPr>
      </p:pic>
      <p:sp>
        <p:nvSpPr>
          <p:cNvPr id="6" name="Botão de ação: Retornar 5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Disponibilidade Orçamentária</a:t>
            </a:r>
            <a:br>
              <a:rPr lang="pt-BR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(reserva orçamentária)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6175" y="1851025"/>
            <a:ext cx="7870825" cy="4424363"/>
          </a:xfrm>
          <a:noFill/>
        </p:spPr>
      </p:pic>
      <p:sp>
        <p:nvSpPr>
          <p:cNvPr id="6" name="Botão de ação: Retornar 5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Conteúdo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100" y="2349500"/>
            <a:ext cx="7499350" cy="3898900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hlinkClick r:id="rId2" action="ppaction://hlinksldjump"/>
              </a:rPr>
              <a:t>Histórico</a:t>
            </a:r>
            <a:endParaRPr lang="pt-B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hlinkClick r:id="rId3" action="ppaction://hlinksldjump"/>
              </a:rPr>
              <a:t>Catálogo de Materiais e Serviços</a:t>
            </a:r>
            <a:endParaRPr lang="pt-B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hlinkClick r:id="rId4" action="ppaction://hlinksldjump"/>
              </a:rPr>
              <a:t>Cadastro de Fornecedor</a:t>
            </a:r>
            <a:endParaRPr lang="pt-B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dirty="0" smtClean="0">
                <a:hlinkClick r:id="rId5" action="ppaction://hlinksldjump"/>
              </a:rPr>
              <a:t>Compras Implantação</a:t>
            </a:r>
            <a:endParaRPr lang="pt-B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dirty="0" smtClean="0"/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pt-BR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2ª Autorização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5100" y="1739900"/>
            <a:ext cx="7499350" cy="4216400"/>
          </a:xfrm>
          <a:noFill/>
        </p:spPr>
      </p:pic>
      <p:sp>
        <p:nvSpPr>
          <p:cNvPr id="6" name="Botão de ação: Retornar 5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Jurídica do Processo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703840" cy="410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2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Escolha do tipo de Aquisição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969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788" y="1884363"/>
            <a:ext cx="7743825" cy="4352925"/>
          </a:xfrm>
          <a:noFill/>
        </p:spPr>
      </p:pic>
      <p:sp>
        <p:nvSpPr>
          <p:cNvPr id="8" name="Botão de ação: Retornar 7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Publicação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7473614" cy="40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68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Habilitação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9685"/>
            <a:ext cx="7798970" cy="416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23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7403628" cy="395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36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Deliberação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84784"/>
            <a:ext cx="7488832" cy="399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2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Empenho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743550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6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556792"/>
            <a:ext cx="771594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82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Contrato em Andamento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700808"/>
            <a:ext cx="7704857" cy="410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7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Histórico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1341438"/>
            <a:ext cx="7497763" cy="4800600"/>
          </a:xfrm>
        </p:spPr>
        <p:txBody>
          <a:bodyPr/>
          <a:lstStyle/>
          <a:p>
            <a:pPr eaLnBrk="1" hangingPunct="1"/>
            <a:r>
              <a:rPr lang="pt-BR" smtClean="0"/>
              <a:t>Fluxo dos órgãos Pilotos (2008):</a:t>
            </a:r>
          </a:p>
          <a:p>
            <a:pPr lvl="1" eaLnBrk="1" hangingPunct="1"/>
            <a:r>
              <a:rPr lang="pt-BR" smtClean="0"/>
              <a:t>FUNTAC;</a:t>
            </a:r>
          </a:p>
          <a:p>
            <a:pPr lvl="1" eaLnBrk="1" hangingPunct="1"/>
            <a:r>
              <a:rPr lang="pt-BR" smtClean="0"/>
              <a:t>SESACRE;</a:t>
            </a:r>
          </a:p>
          <a:p>
            <a:pPr lvl="1" eaLnBrk="1" hangingPunct="1"/>
            <a:r>
              <a:rPr lang="pt-BR" smtClean="0"/>
              <a:t>SEE;</a:t>
            </a:r>
          </a:p>
          <a:p>
            <a:pPr lvl="1" eaLnBrk="1" hangingPunct="1"/>
            <a:r>
              <a:rPr lang="pt-BR" smtClean="0"/>
              <a:t>SESP/PC.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FUNTAC 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2291" name="Picture 2" descr="C:\Users\Administrador\Desktop\VISUALIZAR\Enviar Frente Compras\FUNTAC\(14_01_2009)(FFeliciano,_MJFerreira)Map_FUNTAC_FInterna_v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182688"/>
            <a:ext cx="7200900" cy="5630862"/>
          </a:xfrm>
          <a:noFill/>
        </p:spPr>
      </p:pic>
      <p:sp>
        <p:nvSpPr>
          <p:cNvPr id="4" name="Botão de ação: Retornar 3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SESACRE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5" name="Picture 2" descr="C:\Users\Administrador\Desktop\VISUALIZAR\Enviar Frente Compras\SESACRE\(2008.12.12)(FFeliciano) MP SESACRE Compras v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0" b="-5290"/>
          <a:stretch>
            <a:fillRect/>
          </a:stretch>
        </p:blipFill>
        <p:spPr>
          <a:xfrm>
            <a:off x="1673225" y="1341438"/>
            <a:ext cx="6931025" cy="5280025"/>
          </a:xfrm>
          <a:noFill/>
        </p:spPr>
      </p:pic>
      <p:sp>
        <p:nvSpPr>
          <p:cNvPr id="6" name="Botão de ação: Retornar 5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SEE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9" name="Picture 2" descr="C:\Users\Administrador\Desktop\VISUALIZAR\Enviar Frente Compras\SEE\(2009 01 13)(FFeliciano) MP SEE Compras v.f.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b="-238"/>
          <a:stretch>
            <a:fillRect/>
          </a:stretch>
        </p:blipFill>
        <p:spPr>
          <a:xfrm>
            <a:off x="1314450" y="1268413"/>
            <a:ext cx="7485063" cy="5400675"/>
          </a:xfrm>
          <a:noFill/>
        </p:spPr>
      </p:pic>
      <p:sp>
        <p:nvSpPr>
          <p:cNvPr id="5" name="Botão de ação: Retornar 4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SESP/PC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5363" name="Picture 2" descr="C:\Users\Administrador\Desktop\VISUALIZAR\Enviar Frente Compras\SESP - Interno\(20090114)(MJFerreira) MP SESP Compras_fase_interna v f1.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b="-493"/>
          <a:stretch>
            <a:fillRect/>
          </a:stretch>
        </p:blipFill>
        <p:spPr>
          <a:xfrm>
            <a:off x="1476375" y="1268413"/>
            <a:ext cx="7188200" cy="5381625"/>
          </a:xfrm>
          <a:noFill/>
        </p:spPr>
      </p:pic>
      <p:sp>
        <p:nvSpPr>
          <p:cNvPr id="5" name="Botão de ação: Retornar 4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Workshop </a:t>
            </a:r>
            <a:r>
              <a:rPr lang="pt-BR" sz="2400" dirty="0" smtClean="0">
                <a:solidFill>
                  <a:schemeClr val="tx2">
                    <a:satMod val="130000"/>
                  </a:schemeClr>
                </a:solidFill>
              </a:rPr>
              <a:t>(Março 2009)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1403350" y="1341438"/>
            <a:ext cx="7497763" cy="4800600"/>
          </a:xfrm>
        </p:spPr>
        <p:txBody>
          <a:bodyPr/>
          <a:lstStyle/>
          <a:p>
            <a:pPr eaLnBrk="1" hangingPunct="1"/>
            <a:r>
              <a:rPr lang="pt-BR" smtClean="0"/>
              <a:t>Integração dos Fluxo de Compras;</a:t>
            </a:r>
          </a:p>
          <a:p>
            <a:pPr eaLnBrk="1" hangingPunct="1"/>
            <a:r>
              <a:rPr lang="pt-BR" smtClean="0"/>
              <a:t>Criação de um Fluxo único para compras Eletrônicas;</a:t>
            </a:r>
          </a:p>
        </p:txBody>
      </p:sp>
      <p:sp>
        <p:nvSpPr>
          <p:cNvPr id="4" name="Botão de ação: Retornar 3">
            <a:hlinkClick r:id="rId2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2">
                    <a:satMod val="130000"/>
                  </a:schemeClr>
                </a:solidFill>
              </a:rPr>
              <a:t>Fluxo Único</a:t>
            </a:r>
            <a:endParaRPr lang="pt-BR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39850"/>
            <a:ext cx="741838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otão de ação: Retornar 6">
            <a:hlinkClick r:id="rId3" action="ppaction://hlinksldjump" highlightClick="1"/>
          </p:cNvPr>
          <p:cNvSpPr/>
          <p:nvPr/>
        </p:nvSpPr>
        <p:spPr>
          <a:xfrm>
            <a:off x="8402638" y="0"/>
            <a:ext cx="393700" cy="33337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465</TotalTime>
  <Words>301</Words>
  <Application>Microsoft Office PowerPoint</Application>
  <PresentationFormat>Apresentação na tela (4:3)</PresentationFormat>
  <Paragraphs>108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Solstício</vt:lpstr>
      <vt:lpstr>GRP – Módulo Compras Sistema de Gestão de Recursos Públicos do Acre</vt:lpstr>
      <vt:lpstr>Conteúdo</vt:lpstr>
      <vt:lpstr>Histórico</vt:lpstr>
      <vt:lpstr>FUNTAC </vt:lpstr>
      <vt:lpstr>SESACRE</vt:lpstr>
      <vt:lpstr>SEE</vt:lpstr>
      <vt:lpstr>SESP/PC</vt:lpstr>
      <vt:lpstr>Workshop (Março 2009)</vt:lpstr>
      <vt:lpstr>Fluxo Único</vt:lpstr>
      <vt:lpstr>Catálogo de Materiais e Serviços</vt:lpstr>
      <vt:lpstr>Cadastro de Fornecedores</vt:lpstr>
      <vt:lpstr>Compras Implantação</vt:lpstr>
      <vt:lpstr>Fase Interna</vt:lpstr>
      <vt:lpstr>Tipos de Aquisição</vt:lpstr>
      <vt:lpstr>Pedido</vt:lpstr>
      <vt:lpstr>Estimativa (Cotação de Preço)</vt:lpstr>
      <vt:lpstr>1ª Autorização</vt:lpstr>
      <vt:lpstr>Processo</vt:lpstr>
      <vt:lpstr>Disponibilidade Orçamentária (reserva orçamentária)</vt:lpstr>
      <vt:lpstr>2ª Autorização</vt:lpstr>
      <vt:lpstr>Análise Jurídica do Processo</vt:lpstr>
      <vt:lpstr>Escolha do tipo de Aquisição</vt:lpstr>
      <vt:lpstr>Publicação</vt:lpstr>
      <vt:lpstr>Habilitação</vt:lpstr>
      <vt:lpstr>Proposta </vt:lpstr>
      <vt:lpstr>Deliberação</vt:lpstr>
      <vt:lpstr>Empenho</vt:lpstr>
      <vt:lpstr>Contrato</vt:lpstr>
      <vt:lpstr>Contrato em Andamento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Vander</dc:creator>
  <cp:lastModifiedBy>LUAN DMA</cp:lastModifiedBy>
  <cp:revision>55</cp:revision>
  <dcterms:created xsi:type="dcterms:W3CDTF">2011-04-29T16:55:40Z</dcterms:created>
  <dcterms:modified xsi:type="dcterms:W3CDTF">2013-07-04T14:31:52Z</dcterms:modified>
</cp:coreProperties>
</file>